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1"/>
  </p:notesMasterIdLst>
  <p:handoutMasterIdLst>
    <p:handoutMasterId r:id="rId12"/>
  </p:handoutMasterIdLst>
  <p:sldIdLst>
    <p:sldId id="1595" r:id="rId6"/>
    <p:sldId id="1618" r:id="rId7"/>
    <p:sldId id="1615" r:id="rId8"/>
    <p:sldId id="1621" r:id="rId9"/>
    <p:sldId id="1592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18"/>
            <p14:sldId id="1615"/>
            <p14:sldId id="1621"/>
          </p14:sldIdLst>
        </p14:section>
        <p14:section name="Untitled Section" id="{8CAB0978-3D22-47B8-8593-3EFC0834A60A}">
          <p14:sldIdLst>
            <p14:sldId id="1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F2F2F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4854" autoAdjust="0"/>
  </p:normalViewPr>
  <p:slideViewPr>
    <p:cSldViewPr snapToGrid="0">
      <p:cViewPr varScale="1">
        <p:scale>
          <a:sx n="84" d="100"/>
          <a:sy n="84" d="100"/>
        </p:scale>
        <p:origin x="153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11/7/2018 11:29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11/7/2018 11:29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credit: https://www.microsoft.com/developerblog/2017/09/28/data-independent-graphql-using-view-model-based-schemas/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11/7/2018 11:53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11/7/2018 12:06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04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11/7/2018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9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Sample queries - Basic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Log in with a tenant ID and see the differences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Sample Queries: Across Services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Selecting Fields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Paging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Limiting results: </a:t>
            </a:r>
            <a:r>
              <a:rPr lang="da-DK" sz="900" dirty="0"/>
              <a:t>https://graph.microsoft.com/v1.0/users?$filter=startswith(userPrincipalName, 'Meg’)</a:t>
            </a:r>
          </a:p>
          <a:p>
            <a:pPr marL="171450" marR="0" lvl="0" indent="-171450" algn="l" defTabSz="932742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sz="900" dirty="0"/>
              <a:t>Limiting fields: https://graph.microsoft.com/v1.0/users?$select=id,displayName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900" dirty="0"/>
              <a:t>Limiting fields and results: https://graph.microsoft.com/v1.0/users?$select=id,displayName&amp;$filter=mail eq 'MeganB@M365x214355.onmicrosoft.com’ 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11/7/2018 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5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11/7/2018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eveloper.microsoft.com/en-us/graph/blogs/announcing-30-days-of-microsoft-graph-blog-seri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graph data viz">
            <a:extLst>
              <a:ext uri="{FF2B5EF4-FFF2-40B4-BE49-F238E27FC236}">
                <a16:creationId xmlns:a16="http://schemas.microsoft.com/office/drawing/2014/main" id="{2992A8FD-74B0-42E9-9DC5-7A301EEEB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36" y="1"/>
            <a:ext cx="6586569" cy="490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" y="899477"/>
            <a:ext cx="7929303" cy="362902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Introduction to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133850"/>
            <a:ext cx="3853543" cy="251145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Joon du Randt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b="1" dirty="0" err="1"/>
              <a:t>joon_net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C5F52-92AD-4C3C-8EC6-5D5CC2836654}"/>
              </a:ext>
            </a:extLst>
          </p:cNvPr>
          <p:cNvSpPr txBox="1"/>
          <p:nvPr/>
        </p:nvSpPr>
        <p:spPr>
          <a:xfrm>
            <a:off x="5728996" y="5701005"/>
            <a:ext cx="6652729" cy="1258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Credit where it’s due… The content in this presentation is derived from this great series of blog posts: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https://developer.microsoft.com/en-us/graph/blogs/announcing-30-days-of-microsoft-graph-blog-series/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5D8B-E938-4679-B85C-E9B6D6EC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graph API fits</a:t>
            </a:r>
          </a:p>
        </p:txBody>
      </p:sp>
      <p:pic>
        <p:nvPicPr>
          <p:cNvPr id="5122" name="Picture 2" descr="https://developer.microsoft.com/en-us/graph/blogs/wp-content/uploads/2018/10/31DaysMSGraph_Day2_Source-1024x512.jpg">
            <a:extLst>
              <a:ext uri="{FF2B5EF4-FFF2-40B4-BE49-F238E27FC236}">
                <a16:creationId xmlns:a16="http://schemas.microsoft.com/office/drawing/2014/main" id="{789F0BC4-1EC3-41C6-BC8C-804DDA20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68" y="1236145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F333F-1756-4F0A-8558-F7ECECF7819A}"/>
              </a:ext>
            </a:extLst>
          </p:cNvPr>
          <p:cNvSpPr txBox="1"/>
          <p:nvPr/>
        </p:nvSpPr>
        <p:spPr>
          <a:xfrm>
            <a:off x="4292083" y="6662057"/>
            <a:ext cx="844420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 credit: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https://developer.microsoft.com/en-us/graph/blogs/30daysmsgraph-day-2-overview-microsoft-graph/</a:t>
            </a:r>
          </a:p>
        </p:txBody>
      </p:sp>
    </p:spTree>
    <p:extLst>
      <p:ext uri="{BB962C8B-B14F-4D97-AF65-F5344CB8AC3E}">
        <p14:creationId xmlns:p14="http://schemas.microsoft.com/office/powerpoint/2010/main" val="4159368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0324-F4F0-4473-AB5F-579D4296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MS </a:t>
            </a:r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important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C7A6-BE7D-4124-A2D3-E8F5E980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8527"/>
            <a:ext cx="6427275" cy="33547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gives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accessing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Azure AD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Office365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Enterprise </a:t>
            </a:r>
            <a:r>
              <a:rPr lang="es-ES" sz="2000" dirty="0" err="1"/>
              <a:t>Mobility</a:t>
            </a:r>
            <a:r>
              <a:rPr lang="es-ES" sz="2000" dirty="0"/>
              <a:t> and Security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000" dirty="0"/>
              <a:t>Windows 10 Services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Education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provides</a:t>
            </a:r>
            <a:r>
              <a:rPr lang="es-ES" dirty="0"/>
              <a:t> a </a:t>
            </a:r>
            <a:r>
              <a:rPr lang="es-ES" dirty="0" err="1"/>
              <a:t>unified</a:t>
            </a:r>
            <a:r>
              <a:rPr lang="es-ES" dirty="0"/>
              <a:t> and </a:t>
            </a:r>
            <a:r>
              <a:rPr lang="es-ES" dirty="0" err="1"/>
              <a:t>modernized</a:t>
            </a:r>
            <a:r>
              <a:rPr lang="es-ES" dirty="0"/>
              <a:t> Security </a:t>
            </a:r>
            <a:r>
              <a:rPr lang="es-ES" dirty="0" err="1"/>
              <a:t>approach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100" name="Picture 4" descr="TMI">
            <a:extLst>
              <a:ext uri="{FF2B5EF4-FFF2-40B4-BE49-F238E27FC236}">
                <a16:creationId xmlns:a16="http://schemas.microsoft.com/office/drawing/2014/main" id="{11B9E291-D5F4-4B6B-82CD-3E7739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28" y="3558994"/>
            <a:ext cx="6247607" cy="30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E84E1-ADF7-45AA-9DF7-A316C5A44147}"/>
              </a:ext>
            </a:extLst>
          </p:cNvPr>
          <p:cNvSpPr/>
          <p:nvPr/>
        </p:nvSpPr>
        <p:spPr>
          <a:xfrm>
            <a:off x="9950923" y="6625193"/>
            <a:ext cx="248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"/>
              </a:rPr>
              <a:t> https://xkcd.com/1369/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92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957A-98F8-4885-9ACD-B297E232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Graph Explorer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87180-1590-4ECE-ACCE-3507944B0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1586203"/>
            <a:ext cx="11533187" cy="2291268"/>
          </a:xfrm>
        </p:spPr>
        <p:txBody>
          <a:bodyPr/>
          <a:lstStyle/>
          <a:p>
            <a:r>
              <a:rPr lang="en-US" sz="2000" dirty="0"/>
              <a:t>Let’s load up the graph Explorer and try it out: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600" dirty="0">
                <a:hlinkClick r:id="rId3"/>
              </a:rPr>
              <a:t>https://aka.ms/ge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4" descr="Image result for network traffic">
            <a:extLst>
              <a:ext uri="{FF2B5EF4-FFF2-40B4-BE49-F238E27FC236}">
                <a16:creationId xmlns:a16="http://schemas.microsoft.com/office/drawing/2014/main" id="{57D84621-5116-4AF6-9509-BE636E55D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84" y="2001643"/>
            <a:ext cx="6827919" cy="45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683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11764962" cy="1148627"/>
          </a:xfrm>
        </p:spPr>
        <p:txBody>
          <a:bodyPr/>
          <a:lstStyle/>
          <a:p>
            <a:r>
              <a:rPr lang="en-US" dirty="0"/>
              <a:t>Next up: Build a web part powered by the graph API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522288" y="531498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7550fb09-e1e4-49f9-8257-ac8f082c86d0"/>
    <ds:schemaRef ds:uri="http://purl.org/dc/dcmitype/"/>
    <ds:schemaRef ds:uri="http://www.w3.org/XML/1998/namespace"/>
    <ds:schemaRef ds:uri="0f32b589-041a-4b5d-9ecb-546b576e7a4a"/>
    <ds:schemaRef ds:uri="http://schemas.microsoft.com/sharepoint/v3/field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1707</TotalTime>
  <Words>394</Words>
  <Application>Microsoft Office PowerPoint</Application>
  <PresentationFormat>Custom</PresentationFormat>
  <Paragraphs>52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Lucida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Introduction to the  Microsoft Graph</vt:lpstr>
      <vt:lpstr>Where the graph API fits</vt:lpstr>
      <vt:lpstr>Why the MS Graph is important</vt:lpstr>
      <vt:lpstr>Introducing the Graph Explorer</vt:lpstr>
      <vt:lpstr>Next up: Build a web part powered by the graph API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Joon Du Rant</cp:lastModifiedBy>
  <cp:revision>59</cp:revision>
  <dcterms:created xsi:type="dcterms:W3CDTF">2017-07-18T18:43:36Z</dcterms:created>
  <dcterms:modified xsi:type="dcterms:W3CDTF">2018-11-07T14:11:11Z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